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05A4-C698-4BF0-B2F1-BFFF3FDE6398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B1EE3-2569-4172-83A4-C4D61C0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61950" y="261938"/>
            <a:ext cx="7575550" cy="4262437"/>
          </a:xfrm>
          <a:ln/>
        </p:spPr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531" y="4675150"/>
            <a:ext cx="5934112" cy="4539538"/>
          </a:xfrm>
        </p:spPr>
        <p:txBody>
          <a:bodyPr lIns="91538" tIns="45771" rIns="91538" bIns="4577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8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7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3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9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3B2C-A2BD-4829-9474-A0D4006CB8F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7C96-025B-4968-A8FF-8CFEE983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gif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emf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"/>
            <a:ext cx="12188651" cy="68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1295469" y="5301209"/>
            <a:ext cx="9342967" cy="126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de-DE" sz="2933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0" hangingPunct="0"/>
            <a:r>
              <a:rPr lang="en-US" sz="2667" i="1" dirty="0">
                <a:solidFill>
                  <a:schemeClr val="bg2">
                    <a:lumMod val="75000"/>
                  </a:schemeClr>
                </a:solidFill>
              </a:rPr>
              <a:t>Enhance Operational Efficiency and Safety with Comprehensive Communication Interoperability</a:t>
            </a:r>
            <a:endParaRPr lang="fr-FR" sz="2667" dirty="0">
              <a:solidFill>
                <a:schemeClr val="bg2">
                  <a:lumMod val="75000"/>
                </a:schemeClr>
              </a:solidFill>
            </a:endParaRPr>
          </a:p>
          <a:p>
            <a:pPr algn="ctr" eaLnBrk="0" hangingPunct="0"/>
            <a:endParaRPr lang="de-DE" sz="2933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3DD647-23BA-4D31-A4A0-A6CD8392E0F0}" type="datetime1">
              <a:rPr lang="de-DE" smtClean="0"/>
              <a:t>18.06.2017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C9195E3-F709-45B3-A180-E0D5BF6F348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Markus Kilian, © CONET Solutions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287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067" y="164637"/>
            <a:ext cx="10636251" cy="609600"/>
          </a:xfrm>
        </p:spPr>
        <p:txBody>
          <a:bodyPr>
            <a:noAutofit/>
          </a:bodyPr>
          <a:lstStyle/>
          <a:p>
            <a:r>
              <a:rPr lang="en-US" sz="2400" dirty="0"/>
              <a:t>Architecture of CONET UC Radio Suite</a:t>
            </a:r>
            <a:br>
              <a:rPr lang="en-US" sz="2400" dirty="0"/>
            </a:br>
            <a:r>
              <a:rPr lang="en-US" sz="2400" dirty="0"/>
              <a:t>for Command &amp; Control and Crisis Management 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215034" y="5684584"/>
            <a:ext cx="1667933" cy="287259"/>
          </a:xfrm>
        </p:spPr>
        <p:txBody>
          <a:bodyPr/>
          <a:lstStyle/>
          <a:p>
            <a:pPr>
              <a:defRPr/>
            </a:pPr>
            <a:r>
              <a:rPr lang="de-DE" dirty="0"/>
              <a:t>Seite </a:t>
            </a:r>
            <a:fld id="{11E97166-0E48-4D3F-A7DE-60FF24726BD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1617133" y="5682997"/>
            <a:ext cx="8128000" cy="287259"/>
          </a:xfrm>
        </p:spPr>
        <p:txBody>
          <a:bodyPr/>
          <a:lstStyle/>
          <a:p>
            <a:pPr>
              <a:defRPr/>
            </a:pPr>
            <a:r>
              <a:rPr lang="de-DE" dirty="0"/>
              <a:t>CONET Solutions NPRA Tender Presentation, Oslo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>
          <a:xfrm>
            <a:off x="237067" y="5682997"/>
            <a:ext cx="1219200" cy="287259"/>
          </a:xfrm>
        </p:spPr>
        <p:txBody>
          <a:bodyPr/>
          <a:lstStyle/>
          <a:p>
            <a:pPr>
              <a:defRPr/>
            </a:pPr>
            <a:fld id="{E0012A55-A3B7-4985-B3E3-06CE2F892093}" type="datetime1">
              <a:rPr lang="de-DE" smtClean="0"/>
              <a:t>18.06.2017</a:t>
            </a:fld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815413" y="4478701"/>
            <a:ext cx="1219200" cy="827986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endParaRPr lang="de-DE" sz="2933" b="1" dirty="0">
              <a:solidFill>
                <a:srgbClr val="00273A"/>
              </a:solidFill>
            </a:endParaRPr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gray">
          <a:xfrm>
            <a:off x="78732" y="984731"/>
            <a:ext cx="12001333" cy="119967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100000"/>
                </a:srgbClr>
              </a:gs>
              <a:gs pos="100000">
                <a:srgbClr val="D7D7D7"/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="t"/>
          <a:lstStyle/>
          <a:p>
            <a:pPr algn="ctr"/>
            <a:r>
              <a:rPr lang="de-DE" sz="1867" b="1" noProof="1">
                <a:solidFill>
                  <a:srgbClr val="808080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User</a:t>
            </a:r>
            <a:endParaRPr lang="de-DE" sz="2400" b="1" noProof="1">
              <a:solidFill>
                <a:srgbClr val="808080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375" y="1700809"/>
            <a:ext cx="1944432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33" b="1" dirty="0"/>
              <a:t>Mobile Command</a:t>
            </a:r>
            <a:br>
              <a:rPr lang="de-DE" sz="933" b="1" dirty="0"/>
            </a:br>
            <a:r>
              <a:rPr lang="de-DE" sz="933" b="1" dirty="0"/>
              <a:t>Flight Case</a:t>
            </a:r>
            <a:endParaRPr lang="en-GB" sz="933" b="1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gray">
          <a:xfrm>
            <a:off x="10128448" y="1666305"/>
            <a:ext cx="1673659" cy="4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933" b="1" dirty="0"/>
              <a:t>Mobile  Apps and </a:t>
            </a:r>
          </a:p>
          <a:p>
            <a:pPr>
              <a:spcBef>
                <a:spcPts val="267"/>
              </a:spcBef>
            </a:pPr>
            <a:r>
              <a:rPr lang="en-US" sz="933" b="1" dirty="0"/>
              <a:t>Web-CAD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67" y="1076447"/>
            <a:ext cx="924447" cy="562855"/>
          </a:xfrm>
          <a:prstGeom prst="rect">
            <a:avLst/>
          </a:prstGeom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gray">
          <a:xfrm>
            <a:off x="8988293" y="1700808"/>
            <a:ext cx="1332177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933" b="1" dirty="0"/>
              <a:t>Phone GUI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29" y="1044703"/>
            <a:ext cx="848303" cy="732213"/>
          </a:xfrm>
          <a:prstGeom prst="rect">
            <a:avLst/>
          </a:prstGeom>
        </p:spPr>
      </p:pic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53" y="1036235"/>
            <a:ext cx="704644" cy="5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4367810" y="1723127"/>
            <a:ext cx="2028119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3" b="1" dirty="0"/>
              <a:t>Customer-specific web-based</a:t>
            </a:r>
            <a:br>
              <a:rPr lang="en-US" sz="933" b="1" dirty="0"/>
            </a:br>
            <a:r>
              <a:rPr lang="en-US" sz="933" b="1" dirty="0"/>
              <a:t>Command &amp; Control Dispatching GUI</a:t>
            </a:r>
          </a:p>
        </p:txBody>
      </p:sp>
      <p:pic>
        <p:nvPicPr>
          <p:cNvPr id="21" name="Inhaltsplatzhalt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74311" y="1110472"/>
            <a:ext cx="789975" cy="6096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hteck 22"/>
          <p:cNvSpPr/>
          <p:nvPr/>
        </p:nvSpPr>
        <p:spPr>
          <a:xfrm>
            <a:off x="6983659" y="1741767"/>
            <a:ext cx="1814915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b="1" dirty="0"/>
              <a:t>Integration into  3</a:t>
            </a:r>
            <a:r>
              <a:rPr lang="en-US" sz="933" b="1" baseline="30000" dirty="0"/>
              <a:t>rd</a:t>
            </a:r>
            <a:r>
              <a:rPr lang="en-US" sz="933" b="1" dirty="0"/>
              <a:t> Party Dispatching Solutions</a:t>
            </a:r>
            <a:endParaRPr lang="de-DE" sz="933" dirty="0"/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13" y="1147393"/>
            <a:ext cx="559387" cy="561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29" y="1124744"/>
            <a:ext cx="380671" cy="464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1" y="1005544"/>
            <a:ext cx="577455" cy="636152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 bwMode="auto">
          <a:xfrm>
            <a:off x="2008005" y="5043150"/>
            <a:ext cx="1813175" cy="36916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109499" tIns="54748" rIns="109499" bIns="54748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67" b="1" dirty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gray">
          <a:xfrm>
            <a:off x="207433" y="4271114"/>
            <a:ext cx="11743931" cy="248439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4000"/>
                  <a:lumOff val="46000"/>
                </a:schemeClr>
              </a:gs>
              <a:gs pos="33000">
                <a:srgbClr val="D7D7D7">
                  <a:lumMod val="96000"/>
                </a:srgbClr>
              </a:gs>
            </a:gsLst>
            <a:lin ang="54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="t"/>
          <a:lstStyle/>
          <a:p>
            <a:r>
              <a:rPr lang="de-DE" sz="1867" b="1" noProof="1">
                <a:solidFill>
                  <a:srgbClr val="808080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Connectors</a:t>
            </a:r>
            <a:endParaRPr lang="de-DE" sz="2400" b="1" noProof="1">
              <a:solidFill>
                <a:srgbClr val="808080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gray">
          <a:xfrm>
            <a:off x="431371" y="2706981"/>
            <a:ext cx="11329259" cy="9846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tx1">
                  <a:lumMod val="9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0" tIns="0" rIns="0" bIns="0" anchor="t"/>
          <a:lstStyle/>
          <a:p>
            <a:pPr algn="ctr"/>
            <a:r>
              <a:rPr lang="de-DE" sz="1600" b="1" noProof="1">
                <a:solidFill>
                  <a:srgbClr val="808080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Backend</a:t>
            </a:r>
            <a:endParaRPr lang="de-DE" sz="1867" b="1" noProof="1">
              <a:solidFill>
                <a:srgbClr val="808080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0" name="Pfeil nach oben und unten 29"/>
          <p:cNvSpPr/>
          <p:nvPr/>
        </p:nvSpPr>
        <p:spPr bwMode="auto">
          <a:xfrm>
            <a:off x="8328554" y="2040145"/>
            <a:ext cx="263724" cy="793385"/>
          </a:xfrm>
          <a:prstGeom prst="upDownArrow">
            <a:avLst/>
          </a:prstGeom>
          <a:solidFill>
            <a:srgbClr val="00557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/>
          </a:sp3d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sp>
        <p:nvSpPr>
          <p:cNvPr id="31" name="Pfeil nach oben und unten 30"/>
          <p:cNvSpPr/>
          <p:nvPr/>
        </p:nvSpPr>
        <p:spPr bwMode="auto">
          <a:xfrm>
            <a:off x="2927649" y="2040145"/>
            <a:ext cx="263724" cy="793385"/>
          </a:xfrm>
          <a:prstGeom prst="upDownArrow">
            <a:avLst/>
          </a:prstGeom>
          <a:solidFill>
            <a:srgbClr val="00557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/>
          </a:sp3d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sp>
        <p:nvSpPr>
          <p:cNvPr id="32" name="Pfeil nach oben und unten 31"/>
          <p:cNvSpPr/>
          <p:nvPr/>
        </p:nvSpPr>
        <p:spPr bwMode="auto">
          <a:xfrm>
            <a:off x="11106755" y="3625421"/>
            <a:ext cx="198140" cy="761238"/>
          </a:xfrm>
          <a:prstGeom prst="upDownArrow">
            <a:avLst/>
          </a:prstGeom>
          <a:solidFill>
            <a:srgbClr val="00557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/>
          </a:sp3d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sp>
        <p:nvSpPr>
          <p:cNvPr id="33" name="Pfeil nach oben und unten 32"/>
          <p:cNvSpPr/>
          <p:nvPr/>
        </p:nvSpPr>
        <p:spPr bwMode="auto">
          <a:xfrm>
            <a:off x="783374" y="3643710"/>
            <a:ext cx="198140" cy="761238"/>
          </a:xfrm>
          <a:prstGeom prst="upDownArrow">
            <a:avLst/>
          </a:prstGeom>
          <a:solidFill>
            <a:srgbClr val="00557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/>
          </a:sp3d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519937" y="5157193"/>
            <a:ext cx="1681033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SCADA Integration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569149" y="5157192"/>
            <a:ext cx="15593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33" b="1" dirty="0"/>
              <a:t>Video Conference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804961" y="5158212"/>
            <a:ext cx="1412168" cy="3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TETRA / P25 / DMR / </a:t>
            </a:r>
            <a:br>
              <a:rPr lang="en-US" sz="933" b="1" dirty="0"/>
            </a:br>
            <a:r>
              <a:rPr lang="en-US" sz="933" b="1" dirty="0"/>
              <a:t>UHF/VHF / LTE (4G)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58818" y="6433721"/>
            <a:ext cx="620285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GSM-R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467136" y="5157192"/>
            <a:ext cx="64508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33" b="1" dirty="0">
                <a:ea typeface="ＭＳ Ｐゴシック" charset="-128"/>
              </a:rPr>
              <a:t>PSTN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481921" y="6370535"/>
            <a:ext cx="729289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Intercom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447595" y="6370535"/>
            <a:ext cx="1941700" cy="3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Public Address Systems / Pager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2695637" y="5208218"/>
            <a:ext cx="1480151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sz="933" dirty="0"/>
              <a:t>   </a:t>
            </a:r>
            <a:r>
              <a:rPr lang="en-US" sz="933" b="1" dirty="0"/>
              <a:t>Geo-Information</a:t>
            </a:r>
          </a:p>
        </p:txBody>
      </p:sp>
      <p:pic>
        <p:nvPicPr>
          <p:cNvPr id="43" name="Picture 15" descr="Nagios_StatusMa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8" y="2837495"/>
            <a:ext cx="506037" cy="5590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18"/>
          <p:cNvSpPr txBox="1">
            <a:spLocks noChangeArrowheads="1"/>
          </p:cNvSpPr>
          <p:nvPr/>
        </p:nvSpPr>
        <p:spPr bwMode="gray">
          <a:xfrm>
            <a:off x="665590" y="3424893"/>
            <a:ext cx="149397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933" dirty="0"/>
              <a:t>  </a:t>
            </a:r>
            <a:r>
              <a:rPr lang="en-US" sz="933" b="1" dirty="0"/>
              <a:t>UCRS Management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487056" y="6370535"/>
            <a:ext cx="1777297" cy="3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Video </a:t>
            </a:r>
            <a:br>
              <a:rPr lang="en-US" sz="933" b="1" dirty="0"/>
            </a:br>
            <a:r>
              <a:rPr lang="en-US" sz="933" b="1" dirty="0"/>
              <a:t>Surveillance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0688750" y="6370535"/>
            <a:ext cx="1193471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Secure GSM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0114088" y="5217157"/>
            <a:ext cx="1550531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3</a:t>
            </a:r>
            <a:r>
              <a:rPr lang="en-US" sz="933" b="1" baseline="30000" dirty="0"/>
              <a:t>rd</a:t>
            </a:r>
            <a:r>
              <a:rPr lang="en-US" sz="933" b="1" dirty="0"/>
              <a:t> Party PBX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9833171" y="6370535"/>
            <a:ext cx="967352" cy="3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Physical </a:t>
            </a:r>
            <a:br>
              <a:rPr lang="en-US" sz="933" b="1" dirty="0"/>
            </a:br>
            <a:r>
              <a:rPr lang="en-US" sz="933" b="1" dirty="0"/>
              <a:t>Security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10074612" y="4632153"/>
            <a:ext cx="1550531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Cisco  UCM - UCCE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9840417" y="3297944"/>
            <a:ext cx="1873081" cy="3689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CONET Emergency</a:t>
            </a:r>
            <a:br>
              <a:rPr lang="en-US" sz="933" b="1" dirty="0"/>
            </a:br>
            <a:r>
              <a:rPr lang="en-US" sz="933" b="1" dirty="0"/>
              <a:t>Call  Gateway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3865207" y="3297944"/>
            <a:ext cx="2422815" cy="3689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Line based CONET TETRA / </a:t>
            </a:r>
            <a:br>
              <a:rPr lang="en-US" sz="933" b="1" dirty="0"/>
            </a:br>
            <a:r>
              <a:rPr lang="en-US" sz="933" b="1" dirty="0"/>
              <a:t>TetraPol / LTE Gateway</a:t>
            </a:r>
          </a:p>
        </p:txBody>
      </p:sp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68" y="2937303"/>
            <a:ext cx="524619" cy="3727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22" y="2879524"/>
            <a:ext cx="541385" cy="353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2159564" y="3440569"/>
            <a:ext cx="1942873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UCRS on ISR Router/Server </a:t>
            </a:r>
          </a:p>
        </p:txBody>
      </p:sp>
      <p:pic>
        <p:nvPicPr>
          <p:cNvPr id="55" name="Picture 51" descr="M:\Hintergrundinfos\Material diverses\Material UCRS 2013\PPT Architektur\Geographic_Information_Syste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24" y="4454878"/>
            <a:ext cx="1375753" cy="7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4" descr="M:\Hintergrundinfos\Material diverses\Material UCRS 2013\PPT Architektur\Public-Securit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82" y="5694993"/>
            <a:ext cx="554820" cy="6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4" descr="M:\Hintergrundinfos\Material diverses\Material UCRS 2013\PPT Architektur\Secusmart-Micro-S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38" y="5834961"/>
            <a:ext cx="802705" cy="5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48" y="4424162"/>
            <a:ext cx="920363" cy="704359"/>
          </a:xfrm>
          <a:prstGeom prst="rect">
            <a:avLst/>
          </a:prstGeom>
        </p:spPr>
      </p:pic>
      <p:pic>
        <p:nvPicPr>
          <p:cNvPr id="61" name="Picture 65" descr="M:\Hintergrundinfos\Material diverses\Material UCRS 2013\PPT Architektur\Alerting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"/>
          <a:stretch/>
        </p:blipFill>
        <p:spPr bwMode="auto">
          <a:xfrm>
            <a:off x="3304223" y="5763024"/>
            <a:ext cx="731116" cy="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6" descr="M:\Hintergrundinfos\Material diverses\Material UCRS 2013\PPT Architektur\Intercom-SOS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5779170"/>
            <a:ext cx="469200" cy="6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6" descr="M:\Hintergrundinfos\Material diverses\Material UCRS 2013\PPT Architektur\Cisco-UCS-ISR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54" y="3067720"/>
            <a:ext cx="1150380" cy="2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M:\Hintergrundinfos\Material diverses\Material UCRS 2013\PPT Architektur\Cisco-UCS-c220-Rac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61" y="3032915"/>
            <a:ext cx="1348065" cy="3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M:\Hintergrundinfos\Material diverses\Material UCRS 2013\PPT Architektur\Cisco-UCS-c220-Rack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43" y="4879158"/>
            <a:ext cx="1394165" cy="3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M:\Hintergrundinfos\Material diverses\Material UCRS 2013\PPT Architektur\Cisco-UCS-c220-Rack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443" y="4344122"/>
            <a:ext cx="1394165" cy="3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9" descr="M:\Hintergrundinfos\Material diverses\Material UCRS 2013\PPT Architektur\Sepura-STP8X10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87" y="4270509"/>
            <a:ext cx="398251" cy="9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8" descr="D:\Daten\Users\vieth\Pictures\01\PPT UCRS\Speaker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56" y="5721912"/>
            <a:ext cx="585949" cy="6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2" descr="M:\Hintergrundinfos\Material diverses\Material UCRS 2013\PPT Architektur\Keypad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88" y="5824821"/>
            <a:ext cx="480427" cy="5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1" descr="M:\Hintergrundinfos\Material diverses\Material UCRS 2013\PPT Architektur\Camera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07" y="5842620"/>
            <a:ext cx="799437" cy="5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2" descr="M:\Hintergrundinfos\Material diverses\Material UCRS 2013\PPT Architektur\Analogue-Radi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9" y="4592537"/>
            <a:ext cx="978207" cy="5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86" y="4465209"/>
            <a:ext cx="890705" cy="682875"/>
          </a:xfrm>
          <a:prstGeom prst="rect">
            <a:avLst/>
          </a:prstGeom>
        </p:spPr>
      </p:pic>
      <p:sp>
        <p:nvSpPr>
          <p:cNvPr id="75" name="Pfeil nach oben und unten 74"/>
          <p:cNvSpPr/>
          <p:nvPr/>
        </p:nvSpPr>
        <p:spPr bwMode="auto">
          <a:xfrm>
            <a:off x="3289389" y="3625421"/>
            <a:ext cx="198140" cy="761238"/>
          </a:xfrm>
          <a:prstGeom prst="upDownArrow">
            <a:avLst/>
          </a:prstGeom>
          <a:solidFill>
            <a:srgbClr val="00557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/>
          </a:sp3d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sp>
        <p:nvSpPr>
          <p:cNvPr id="76" name="Pfeil nach oben und unten 75"/>
          <p:cNvSpPr/>
          <p:nvPr/>
        </p:nvSpPr>
        <p:spPr bwMode="auto">
          <a:xfrm>
            <a:off x="8339906" y="3625421"/>
            <a:ext cx="198140" cy="761238"/>
          </a:xfrm>
          <a:prstGeom prst="upDownArrow">
            <a:avLst/>
          </a:prstGeom>
          <a:solidFill>
            <a:srgbClr val="00557E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63500" h="25400"/>
          </a:sp3d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8782198" y="6370535"/>
            <a:ext cx="1154229" cy="3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Voice </a:t>
            </a:r>
            <a:br>
              <a:rPr lang="en-US" sz="933" b="1" dirty="0"/>
            </a:br>
            <a:r>
              <a:rPr lang="en-US" sz="933" b="1" dirty="0"/>
              <a:t>Recording</a:t>
            </a:r>
          </a:p>
        </p:txBody>
      </p:sp>
      <p:pic>
        <p:nvPicPr>
          <p:cNvPr id="78" name="Picture 69" descr="M:\Hintergrundinfos\Material diverses\Material UCRS 2013\PPT Architektur\voice-recorder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22" y="5716323"/>
            <a:ext cx="662973" cy="6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27" y="4344122"/>
            <a:ext cx="766493" cy="792605"/>
          </a:xfrm>
          <a:prstGeom prst="rect">
            <a:avLst/>
          </a:prstGeom>
        </p:spPr>
      </p:pic>
      <p:sp>
        <p:nvSpPr>
          <p:cNvPr id="80" name="Text Box 18"/>
          <p:cNvSpPr txBox="1">
            <a:spLocks noChangeArrowheads="1"/>
          </p:cNvSpPr>
          <p:nvPr/>
        </p:nvSpPr>
        <p:spPr bwMode="gray">
          <a:xfrm>
            <a:off x="3746829" y="5112207"/>
            <a:ext cx="2349172" cy="3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933" b="1" dirty="0"/>
              <a:t>Traffic </a:t>
            </a:r>
            <a:br>
              <a:rPr lang="en-US" sz="933" b="1" dirty="0"/>
            </a:br>
            <a:r>
              <a:rPr lang="en-US" sz="933" b="1" dirty="0"/>
              <a:t>Management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4532038" y="2236533"/>
            <a:ext cx="233346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557E"/>
                </a:solidFill>
              </a:rPr>
              <a:t>CONET Unified API</a:t>
            </a: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4467745" y="6327873"/>
            <a:ext cx="509677" cy="2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eCall</a:t>
            </a:r>
          </a:p>
        </p:txBody>
      </p:sp>
      <p:pic>
        <p:nvPicPr>
          <p:cNvPr id="86" name="Grafik 8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925278"/>
            <a:ext cx="651125" cy="3662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54" y="5829267"/>
            <a:ext cx="1152653" cy="481251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6443255" y="6353817"/>
            <a:ext cx="147694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33" b="1" dirty="0"/>
              <a:t>Drone Controller</a:t>
            </a:r>
            <a:endParaRPr lang="en-GB" sz="933" b="1" dirty="0"/>
          </a:p>
        </p:txBody>
      </p:sp>
      <p:sp>
        <p:nvSpPr>
          <p:cNvPr id="90" name="Textfeld 89"/>
          <p:cNvSpPr txBox="1"/>
          <p:nvPr/>
        </p:nvSpPr>
        <p:spPr>
          <a:xfrm>
            <a:off x="4544738" y="3807611"/>
            <a:ext cx="233346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557E"/>
                </a:solidFill>
              </a:rPr>
              <a:t>CONET Unified API</a:t>
            </a: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5995038" y="3300725"/>
            <a:ext cx="1925165" cy="3689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Digital Analogue</a:t>
            </a:r>
            <a:br>
              <a:rPr lang="en-US" sz="933" b="1" dirty="0"/>
            </a:br>
            <a:r>
              <a:rPr lang="en-US" sz="933" b="1" dirty="0"/>
              <a:t>Converter</a:t>
            </a:r>
          </a:p>
        </p:txBody>
      </p:sp>
      <p:pic>
        <p:nvPicPr>
          <p:cNvPr id="92" name="Picture 2" descr="M:\Hintergrundinfos\Material diverses\Material UCRS 2013\PPT Architektur\Cisco-UCS-c220-Rac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85" y="3021414"/>
            <a:ext cx="1348065" cy="3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7819240" y="3300727"/>
            <a:ext cx="1925165" cy="3689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9499" tIns="54748" rIns="109499" bIns="54748">
            <a:spAutoFit/>
          </a:bodyPr>
          <a:lstStyle>
            <a:lvl1pPr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14388"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567D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33" b="1" dirty="0"/>
              <a:t>CONET Multimedia</a:t>
            </a:r>
            <a:br>
              <a:rPr lang="en-US" sz="933" b="1" dirty="0"/>
            </a:br>
            <a:r>
              <a:rPr lang="en-US" sz="933" b="1" dirty="0"/>
              <a:t> Recorder (CMR)</a:t>
            </a:r>
          </a:p>
        </p:txBody>
      </p:sp>
      <p:pic>
        <p:nvPicPr>
          <p:cNvPr id="94" name="Picture 2" descr="M:\Hintergrundinfos\Material diverses\Material UCRS 2013\PPT Architektur\Cisco-UCS-c220-Rac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34" y="3032915"/>
            <a:ext cx="1348065" cy="3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Grafik 8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18" y="2795139"/>
            <a:ext cx="661061" cy="356211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23" y="2795140"/>
            <a:ext cx="428789" cy="345456"/>
          </a:xfrm>
          <a:prstGeom prst="rect">
            <a:avLst/>
          </a:prstGeom>
        </p:spPr>
      </p:pic>
      <p:pic>
        <p:nvPicPr>
          <p:cNvPr id="98" name="Picture 56" descr="M:\Hintergrundinfos\Material diverses\Material UCRS 2013\PPT Architektur\Samsung-galaxy-s5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64" y="4542510"/>
            <a:ext cx="388481" cy="6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102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9" y="4440132"/>
            <a:ext cx="1082913" cy="652547"/>
          </a:xfrm>
          <a:prstGeom prst="rect">
            <a:avLst/>
          </a:prstGeom>
          <a:ln>
            <a:noFill/>
          </a:ln>
        </p:spPr>
      </p:pic>
      <p:grpSp>
        <p:nvGrpSpPr>
          <p:cNvPr id="3" name="Gruppieren 2"/>
          <p:cNvGrpSpPr/>
          <p:nvPr/>
        </p:nvGrpSpPr>
        <p:grpSpPr>
          <a:xfrm>
            <a:off x="1248898" y="5758657"/>
            <a:ext cx="1294708" cy="888388"/>
            <a:chOff x="1224705" y="4318992"/>
            <a:chExt cx="971031" cy="666291"/>
          </a:xfrm>
        </p:grpSpPr>
        <p:sp>
          <p:nvSpPr>
            <p:cNvPr id="34" name="Textfeld 33"/>
            <p:cNvSpPr txBox="1"/>
            <p:nvPr/>
          </p:nvSpPr>
          <p:spPr>
            <a:xfrm>
              <a:off x="1224705" y="4808359"/>
              <a:ext cx="97103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33" b="1" dirty="0">
                  <a:ea typeface="ＭＳ Ｐゴシック" charset="-128"/>
                </a:rPr>
                <a:t>Social Media</a:t>
              </a:r>
            </a:p>
          </p:txBody>
        </p:sp>
        <p:pic>
          <p:nvPicPr>
            <p:cNvPr id="56" name="Picture 55" descr="M:\Hintergrundinfos\Material diverses\Material UCRS 2013\PPT Architektur\facebook.pn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197" y="4318992"/>
              <a:ext cx="220623" cy="24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4" descr="M:\Hintergrundinfos\Material diverses\Material UCRS 2013\PPT Architektur\twitter.pn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029" y="4332908"/>
              <a:ext cx="217263" cy="21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Grafik 1028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83" y="4577380"/>
              <a:ext cx="214168" cy="214168"/>
            </a:xfrm>
            <a:prstGeom prst="rect">
              <a:avLst/>
            </a:prstGeom>
          </p:spPr>
        </p:pic>
        <p:pic>
          <p:nvPicPr>
            <p:cNvPr id="1030" name="Grafik 1029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072" y="4573116"/>
              <a:ext cx="248872" cy="233103"/>
            </a:xfrm>
            <a:prstGeom prst="rect">
              <a:avLst/>
            </a:prstGeom>
          </p:spPr>
        </p:pic>
      </p:grpSp>
      <p:pic>
        <p:nvPicPr>
          <p:cNvPr id="1031" name="Grafik 103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6" y="5704979"/>
            <a:ext cx="758652" cy="702000"/>
          </a:xfrm>
          <a:prstGeom prst="rect">
            <a:avLst/>
          </a:prstGeom>
        </p:spPr>
      </p:pic>
      <p:sp>
        <p:nvSpPr>
          <p:cNvPr id="96" name="Rechteck 95"/>
          <p:cNvSpPr/>
          <p:nvPr/>
        </p:nvSpPr>
        <p:spPr>
          <a:xfrm>
            <a:off x="1853742" y="1724785"/>
            <a:ext cx="1920719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3" b="1" dirty="0"/>
              <a:t>GUI Crisis Management Workplace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052712"/>
            <a:ext cx="1780905" cy="6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1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Drone - usage for Critical Communication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C9195E3-F709-45B3-A180-E0D5BF6F348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Markus Kilian, © CONET Solutions GmbH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5223D6-AE78-4B00-9D3C-8723BED1ED33}" type="datetime1">
              <a:rPr lang="de-DE" smtClean="0"/>
              <a:t>18.06.2017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9" y="1028734"/>
            <a:ext cx="10375900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 bwMode="auto">
          <a:xfrm>
            <a:off x="719403" y="5533957"/>
            <a:ext cx="10849205" cy="72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 marL="380990" indent="-38099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Drone combines HD camera pictures and videos (normal and IR)  with integrated sensors for temperature, weather data and other information </a:t>
            </a:r>
          </a:p>
          <a:p>
            <a:pPr marL="380990" indent="-38099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67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Drone works as wireless and radio hotspot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6144005" y="2472532"/>
            <a:ext cx="1680187" cy="6647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23" y="1890188"/>
            <a:ext cx="1121460" cy="82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9793827" y="2613708"/>
            <a:ext cx="246286" cy="6647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25" y="1604798"/>
            <a:ext cx="2226535" cy="17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87" y="1140633"/>
            <a:ext cx="1326693" cy="3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52" y="1243495"/>
            <a:ext cx="1326693" cy="3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5" y="3525011"/>
            <a:ext cx="317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135" y="3525011"/>
            <a:ext cx="965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 bwMode="auto">
          <a:xfrm>
            <a:off x="8208235" y="4485118"/>
            <a:ext cx="1343452" cy="3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Mobile Apps</a:t>
            </a:r>
            <a:endParaRPr lang="en-GB" sz="1400" b="1" dirty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0" name="Textfeld 19"/>
          <p:cNvSpPr txBox="1"/>
          <p:nvPr/>
        </p:nvSpPr>
        <p:spPr bwMode="auto">
          <a:xfrm>
            <a:off x="9745133" y="4636552"/>
            <a:ext cx="1823475" cy="4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Mobile Command Flightcase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21" y="3977528"/>
            <a:ext cx="469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 bwMode="auto">
          <a:xfrm>
            <a:off x="6353523" y="3044957"/>
            <a:ext cx="1293923" cy="8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67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UCRS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67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Backend System</a:t>
            </a:r>
            <a:endParaRPr lang="en-GB" sz="1867" b="1" dirty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5903979" y="4299711"/>
            <a:ext cx="1920213" cy="8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67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PBX, LTE, TETRA, P25, UHF/VHF, DMR</a:t>
            </a:r>
            <a:endParaRPr lang="en-GB" sz="1867" b="1" dirty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524585" y="2470133"/>
            <a:ext cx="246286" cy="6647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86821" indent="-486821" algn="ctr" defTabSz="121917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3200" dirty="0">
              <a:solidFill>
                <a:srgbClr val="00567D"/>
              </a:solidFill>
              <a:latin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78" y="1513791"/>
            <a:ext cx="31115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3131021"/>
            <a:ext cx="1632181" cy="9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3" descr="Bildergebnis für pipeline picture drone"/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99" y="3146910"/>
            <a:ext cx="1890559" cy="9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99526"/>
            <a:ext cx="1016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 bwMode="auto">
          <a:xfrm>
            <a:off x="3182023" y="4466006"/>
            <a:ext cx="1315723" cy="62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67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Access Point</a:t>
            </a:r>
            <a:endParaRPr lang="en-GB" sz="1867" b="1" dirty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72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Hintergrundinfos\Material diverses\Material UCRS 2013\Bilder Smart BOS Koffer\Aktuell\Web-UCRS-Smart-BOS-03-Trolley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3" y="1316765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067" y="164637"/>
            <a:ext cx="10636251" cy="609600"/>
          </a:xfrm>
        </p:spPr>
        <p:txBody>
          <a:bodyPr>
            <a:noAutofit/>
          </a:bodyPr>
          <a:lstStyle/>
          <a:p>
            <a:r>
              <a:rPr lang="en-US" sz="2133" dirty="0"/>
              <a:t>The mobile Version out of the box - </a:t>
            </a:r>
            <a:r>
              <a:rPr lang="de-DE" sz="2133" dirty="0"/>
              <a:t>CONET Mobile Command Flight Case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C9195E3-F709-45B3-A180-E0D5BF6F348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Markus Kilian, © CONET Solutions GmbH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1871531" y="1265852"/>
            <a:ext cx="5376597" cy="158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133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Mobile communication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133" b="1" dirty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</a:rPr>
              <a:t>for crisis control without borders at every scene!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5945C37-A0F1-4DDB-9195-4AFC0F9EFCCF}" type="datetime1">
              <a:rPr lang="de-DE" smtClean="0"/>
              <a:t>18.06.2017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9" b="282"/>
          <a:stretch/>
        </p:blipFill>
        <p:spPr>
          <a:xfrm>
            <a:off x="6609966" y="892719"/>
            <a:ext cx="5054653" cy="56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SmartBOS – Mobile Command Flight Case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Markus Kilian, © CONET Solutions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C9195E3-F709-45B3-A180-E0D5BF6F348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6480043" y="1124745"/>
            <a:ext cx="5402924" cy="3635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CONET radio-hybrid-technology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GPS (SDS) localization of TETRA  and  3G / 4 G end devices </a:t>
            </a:r>
          </a:p>
          <a:p>
            <a:pPr>
              <a:lnSpc>
                <a:spcPct val="100000"/>
              </a:lnSpc>
              <a:tabLst>
                <a:tab pos="478355" algn="l"/>
              </a:tabLst>
            </a:pPr>
            <a:r>
              <a:rPr lang="en-US" sz="1600" dirty="0"/>
              <a:t>Integration of 4G / LTE  and WLAN based communication into TETRA group communication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Operation segment and operational overview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Dispatch clients and mobile devices connected via WLAN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Mobile Commander App including PTT for Android and iOS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F2D52A-BE83-41D7-BFFA-9D6E5FF27E99}" type="datetime1">
              <a:rPr lang="de-DE" smtClean="0"/>
              <a:t>18.06.2017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316766"/>
            <a:ext cx="4978029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45" name="Rectangle 9"/>
          <p:cNvSpPr>
            <a:spLocks noChangeArrowheads="1"/>
          </p:cNvSpPr>
          <p:nvPr/>
        </p:nvSpPr>
        <p:spPr bwMode="auto">
          <a:xfrm>
            <a:off x="1022465" y="1340768"/>
            <a:ext cx="49572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499" tIns="54748" rIns="109499" bIns="54748" anchor="ctr" anchorCtr="1"/>
          <a:lstStyle/>
          <a:p>
            <a:pPr marL="232828" indent="-232828" defTabSz="1085824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endParaRPr lang="en-US" sz="2133" dirty="0">
              <a:solidFill>
                <a:srgbClr val="00273A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3265" y="1158419"/>
            <a:ext cx="5636433" cy="501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Highly secure conference functionality for large UC conferences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Integrates presence status of all conference participants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Intuitive customer specific user interface with smooth transition between telephony and conference communication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Tap-prof communication trough encryption and authentication in mobile and landline networks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Unlimited number of participants in all conference groups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Supports unlimited amount of  concurrent conference groups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Integrates VoIP, LTE, analogue and digital radio (PMR, DMR, TETRA, P25) endpoints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Enables PTT mode for all kind of end devices</a:t>
            </a: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Enables video conferencing across multiple platforms</a:t>
            </a:r>
          </a:p>
          <a:p>
            <a:pPr marL="355591" lvl="2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Smooth handling of crisis and disaster conferences  with secured communication</a:t>
            </a:r>
          </a:p>
          <a:p>
            <a:pPr marL="355591" lvl="2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r>
              <a:rPr lang="en-US" sz="1333" dirty="0">
                <a:solidFill>
                  <a:schemeClr val="bg2">
                    <a:lumMod val="50000"/>
                  </a:schemeClr>
                </a:solidFill>
              </a:rPr>
              <a:t>Customer can predefine workflows for complex communication and crisis scenarios </a:t>
            </a:r>
            <a:endParaRPr lang="de-DE" sz="1333" dirty="0">
              <a:solidFill>
                <a:schemeClr val="bg2">
                  <a:lumMod val="50000"/>
                </a:schemeClr>
              </a:solidFill>
            </a:endParaRP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endParaRPr lang="en-US" sz="1333" dirty="0">
              <a:solidFill>
                <a:schemeClr val="bg2">
                  <a:lumMod val="50000"/>
                </a:schemeClr>
              </a:solidFill>
            </a:endParaRPr>
          </a:p>
          <a:p>
            <a:pPr marL="355591" indent="-355591" algn="just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endParaRPr lang="de-DE" sz="1333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15413" y="1508787"/>
            <a:ext cx="517968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indent="-355591">
              <a:spcBef>
                <a:spcPts val="800"/>
              </a:spcBef>
              <a:buClr>
                <a:srgbClr val="00AAA5"/>
              </a:buClr>
              <a:buSzPct val="150000"/>
              <a:buFont typeface="Wingdings" pitchFamily="2" charset="2"/>
              <a:buChar char="§"/>
            </a:pPr>
            <a:endParaRPr lang="en-US" sz="2133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title"/>
          </p:nvPr>
        </p:nvSpPr>
        <p:spPr>
          <a:xfrm>
            <a:off x="237067" y="260648"/>
            <a:ext cx="10636251" cy="609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CONET UCRS Tele Conference System (TCS)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1775520" y="6117300"/>
            <a:ext cx="8064896" cy="36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499" tIns="54748" rIns="109499" bIns="54748" rtlCol="0">
            <a:spAutoFit/>
          </a:bodyPr>
          <a:lstStyle/>
          <a:p>
            <a:pPr marL="0" lvl="2">
              <a:lnSpc>
                <a:spcPct val="90000"/>
              </a:lnSpc>
              <a:spcBef>
                <a:spcPct val="0"/>
              </a:spcBef>
            </a:pPr>
            <a:endParaRPr lang="de-DE" sz="1867" b="1" dirty="0">
              <a:solidFill>
                <a:schemeClr val="bg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E9BE3A-6357-49BA-9DB8-9155940CCE00}" type="datetime1">
              <a:rPr lang="de-DE" smtClean="0"/>
              <a:t>18.06.2017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EC9195E3-F709-45B3-A180-E0D5BF6F348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Markus Kilian, © CONET Solutions GmbH</a:t>
            </a:r>
            <a:endParaRPr lang="de-DE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1256759"/>
            <a:ext cx="2934393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7523922" y="3480847"/>
            <a:ext cx="3180591" cy="2732463"/>
            <a:chOff x="2019558" y="2546197"/>
            <a:chExt cx="5642976" cy="4342920"/>
          </a:xfrm>
        </p:grpSpPr>
        <p:pic>
          <p:nvPicPr>
            <p:cNvPr id="17" name="Picture 6" descr="H:\proj_ext\220\2204150-ECB-Voice-Managed-Services\Durchfuehrung\Arbeitspakete\00 Functional Requirement Analysis\131219-TCS-Android Design\DX-650-640x480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558" y="2546197"/>
              <a:ext cx="5642976" cy="434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858" y="3096860"/>
              <a:ext cx="2570401" cy="151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1320" flipV="1">
            <a:off x="6398400" y="1687877"/>
            <a:ext cx="2251043" cy="55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85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418</Words>
  <Application>Microsoft Office PowerPoint</Application>
  <PresentationFormat>Widescreen</PresentationFormat>
  <Paragraphs>88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Architecture of CONET UC Radio Suite for Command &amp; Control and Crisis Management </vt:lpstr>
      <vt:lpstr>Drone - usage for Critical Communication</vt:lpstr>
      <vt:lpstr>The mobile Version out of the box - CONET Mobile Command Flight Case</vt:lpstr>
      <vt:lpstr>SmartBOS – Mobile Command Flight Case</vt:lpstr>
      <vt:lpstr>CONET UCRS Tele Conference System (TCS)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Kuschmierz</dc:creator>
  <cp:lastModifiedBy>Frank Kuschmierz</cp:lastModifiedBy>
  <cp:revision>3</cp:revision>
  <dcterms:created xsi:type="dcterms:W3CDTF">2017-06-19T03:19:49Z</dcterms:created>
  <dcterms:modified xsi:type="dcterms:W3CDTF">2017-06-19T06:21:34Z</dcterms:modified>
</cp:coreProperties>
</file>